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Source Code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SourceCodePro-bold.fntdata"/><Relationship Id="rId10" Type="http://schemas.openxmlformats.org/officeDocument/2006/relationships/slide" Target="slides/slide5.xml"/><Relationship Id="rId21" Type="http://schemas.openxmlformats.org/officeDocument/2006/relationships/font" Target="fonts/SourceCodePro-regular.fntdata"/><Relationship Id="rId13" Type="http://schemas.openxmlformats.org/officeDocument/2006/relationships/slide" Target="slides/slide8.xml"/><Relationship Id="rId24" Type="http://schemas.openxmlformats.org/officeDocument/2006/relationships/font" Target="fonts/SourceCodePro-boldItalic.fntdata"/><Relationship Id="rId12" Type="http://schemas.openxmlformats.org/officeDocument/2006/relationships/slide" Target="slides/slide7.xml"/><Relationship Id="rId23" Type="http://schemas.openxmlformats.org/officeDocument/2006/relationships/font" Target="fonts/SourceCodePr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77ad8944ffc7b0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77ad8944ffc7b0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afde0788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afde0788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afde0788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afde0788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963fe8e4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963fe8e4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963fe8e4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963fe8e4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afde0788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afde0788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2fd7b1b035d1b0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2fd7b1b035d1b0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963fe8e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963fe8e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963fe8e4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963fe8e4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963fe8e4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963fe8e4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963fe8e4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963fe8e4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afde0788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afde0788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963fe8e4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963fe8e4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963fe8e4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963fe8e4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963fe8e4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963fe8e4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ebuginfod.elfutils.or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ptype /xo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convenience variables</a:t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$_gdb_major $_gdb_minor</a:t>
            </a: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434343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$_gdb_setting $_gdb_setting_str</a:t>
            </a:r>
            <a:endParaRPr sz="1400">
              <a:solidFill>
                <a:srgbClr val="434343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434343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$_shell_exitcode $_shell_exitsignal</a:t>
            </a:r>
            <a:endParaRPr sz="1400">
              <a:solidFill>
                <a:srgbClr val="434343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Symbol worker threads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43434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maintenance show worker-threads</a:t>
            </a:r>
            <a:endParaRPr sz="1600">
              <a:solidFill>
                <a:srgbClr val="43434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Optional in v9</a:t>
            </a:r>
            <a:r>
              <a:rPr lang="en-GB"/>
              <a:t>,</a:t>
            </a:r>
            <a:r>
              <a:rPr lang="en-GB"/>
              <a:t> on by default in v10 and v11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Python TUI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compile</a:t>
            </a:r>
            <a:r>
              <a:rPr lang="en-GB"/>
              <a:t> command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Conditional breakpoint fix</a:t>
            </a:r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good stuff in more recent GDB versions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debuginfod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user-defined commands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better backtraces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TUI + Python awesomeness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compile command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condition breakpoint fix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1384301" y="1328250"/>
            <a:ext cx="2581800" cy="60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text (i.e. code)</a:t>
            </a:r>
            <a:endParaRPr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ELF, DWARF, processes and debuggers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68975" y="922050"/>
            <a:ext cx="85206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b="1" lang="en-GB" sz="1695">
                <a:latin typeface="Source Code Pro"/>
                <a:ea typeface="Source Code Pro"/>
                <a:cs typeface="Source Code Pro"/>
                <a:sym typeface="Source Code Pro"/>
              </a:rPr>
              <a:t>gcc -g3 hello.c</a:t>
            </a:r>
            <a:endParaRPr b="1" sz="1695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1384300" y="3149550"/>
            <a:ext cx="2581800" cy="60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symbol table</a:t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1384300" y="3754650"/>
            <a:ext cx="2581800" cy="60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debug info</a:t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1384292" y="2538450"/>
            <a:ext cx="2581800" cy="60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rodata</a:t>
            </a:r>
            <a:r>
              <a:rPr lang="en-GB"/>
              <a:t> (e.g. strings)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1384292" y="1933350"/>
            <a:ext cx="2581800" cy="60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(e.g. non-zero globals)</a:t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2302325" y="922050"/>
            <a:ext cx="430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=&gt; </a:t>
            </a:r>
            <a:r>
              <a:rPr b="1" lang="en-GB" sz="1800">
                <a:latin typeface="Source Code Pro"/>
                <a:ea typeface="Source Code Pro"/>
                <a:cs typeface="Source Code Pro"/>
                <a:sym typeface="Source Code Pro"/>
              </a:rPr>
              <a:t>a.out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2747400" y="4527025"/>
            <a:ext cx="1218700" cy="529300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6" name="Google Shape;76;p15"/>
          <p:cNvCxnSpPr/>
          <p:nvPr/>
        </p:nvCxnSpPr>
        <p:spPr>
          <a:xfrm>
            <a:off x="3974125" y="1351250"/>
            <a:ext cx="1942800" cy="38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" name="Google Shape;77;p15"/>
          <p:cNvCxnSpPr/>
          <p:nvPr/>
        </p:nvCxnSpPr>
        <p:spPr>
          <a:xfrm>
            <a:off x="3974125" y="1960850"/>
            <a:ext cx="1949100" cy="38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" name="Google Shape;78;p15"/>
          <p:cNvCxnSpPr/>
          <p:nvPr/>
        </p:nvCxnSpPr>
        <p:spPr>
          <a:xfrm>
            <a:off x="3974125" y="1960850"/>
            <a:ext cx="1942800" cy="72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" name="Google Shape;79;p15"/>
          <p:cNvCxnSpPr/>
          <p:nvPr/>
        </p:nvCxnSpPr>
        <p:spPr>
          <a:xfrm>
            <a:off x="3974125" y="2545542"/>
            <a:ext cx="1930500" cy="69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" name="Google Shape;80;p15"/>
          <p:cNvCxnSpPr/>
          <p:nvPr/>
        </p:nvCxnSpPr>
        <p:spPr>
          <a:xfrm>
            <a:off x="3974125" y="2545542"/>
            <a:ext cx="1930500" cy="12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" name="Google Shape;81;p15"/>
          <p:cNvCxnSpPr/>
          <p:nvPr/>
        </p:nvCxnSpPr>
        <p:spPr>
          <a:xfrm>
            <a:off x="3974125" y="3155142"/>
            <a:ext cx="1930500" cy="12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2" name="Google Shape;82;p15"/>
          <p:cNvSpPr/>
          <p:nvPr/>
        </p:nvSpPr>
        <p:spPr>
          <a:xfrm>
            <a:off x="5916950" y="1328250"/>
            <a:ext cx="1425900" cy="308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5904625" y="1017725"/>
            <a:ext cx="358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process</a:t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7888950" y="1397000"/>
            <a:ext cx="926400" cy="85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GDB</a:t>
            </a:r>
            <a:endParaRPr/>
          </a:p>
        </p:txBody>
      </p:sp>
      <p:cxnSp>
        <p:nvCxnSpPr>
          <p:cNvPr id="85" name="Google Shape;85;p15"/>
          <p:cNvCxnSpPr>
            <a:endCxn id="84" idx="1"/>
          </p:cNvCxnSpPr>
          <p:nvPr/>
        </p:nvCxnSpPr>
        <p:spPr>
          <a:xfrm flipH="1" rot="10800000">
            <a:off x="7373550" y="1826600"/>
            <a:ext cx="515400" cy="259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" name="Google Shape;86;p15"/>
          <p:cNvCxnSpPr/>
          <p:nvPr/>
        </p:nvCxnSpPr>
        <p:spPr>
          <a:xfrm>
            <a:off x="7358525" y="1352175"/>
            <a:ext cx="537900" cy="26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7" name="Google Shape;87;p15"/>
          <p:cNvCxnSpPr>
            <a:stCxn id="70" idx="3"/>
          </p:cNvCxnSpPr>
          <p:nvPr/>
        </p:nvCxnSpPr>
        <p:spPr>
          <a:xfrm flipH="1" rot="10800000">
            <a:off x="3966100" y="2246100"/>
            <a:ext cx="4199400" cy="1206000"/>
          </a:xfrm>
          <a:prstGeom prst="bentConnector3">
            <a:avLst>
              <a:gd fmla="val 99996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" name="Google Shape;88;p15"/>
          <p:cNvCxnSpPr>
            <a:stCxn id="71" idx="3"/>
          </p:cNvCxnSpPr>
          <p:nvPr/>
        </p:nvCxnSpPr>
        <p:spPr>
          <a:xfrm flipH="1" rot="10800000">
            <a:off x="3966100" y="2256300"/>
            <a:ext cx="4453200" cy="1800900"/>
          </a:xfrm>
          <a:prstGeom prst="bentConnector3">
            <a:avLst>
              <a:gd fmla="val 100001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" name="Google Shape;89;p15"/>
          <p:cNvSpPr/>
          <p:nvPr/>
        </p:nvSpPr>
        <p:spPr>
          <a:xfrm>
            <a:off x="4106575" y="4527025"/>
            <a:ext cx="2581800" cy="60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 code</a:t>
            </a:r>
            <a:endParaRPr/>
          </a:p>
        </p:txBody>
      </p:sp>
      <p:cxnSp>
        <p:nvCxnSpPr>
          <p:cNvPr id="90" name="Google Shape;90;p15"/>
          <p:cNvCxnSpPr>
            <a:stCxn id="89" idx="3"/>
          </p:cNvCxnSpPr>
          <p:nvPr/>
        </p:nvCxnSpPr>
        <p:spPr>
          <a:xfrm flipH="1" rot="10800000">
            <a:off x="6688375" y="2252575"/>
            <a:ext cx="1988100" cy="25770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Separating debuginfo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Either: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cp a.out a.out.dbg &amp;&amp; strip a.out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Or: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objcopy --only-keep-debug a.out a.out.dbg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objcopy --add-gnu-debug-link=a.out.dbg a.out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Or: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gcc -gsplit-dwarf -g3 hello.c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debuginfod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debuginfod serves debug information over HTTP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	(a bit like Microsoft Symbol Server)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sudo apt install debuginfod</a:t>
            </a:r>
            <a:endParaRPr sz="16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debuginfod</a:t>
            </a:r>
            <a:endParaRPr sz="16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434343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DEBUGINFOD_URLS=localhost:8002 gdb a.out</a:t>
            </a:r>
            <a:endParaRPr sz="1600">
              <a:solidFill>
                <a:srgbClr val="434343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debuginfod servers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https://debuginfod.elfutils.org/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Federated to Debian, OpenSUSE, CentOS debuginfod servers.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Client support in GDB, Valgrind, SystemTap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Better user-defined commands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define-prefix abc xyz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Names can now use ‘.’ character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The </a:t>
            </a:r>
            <a:r>
              <a:rPr lang="en-GB" sz="14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with</a:t>
            </a:r>
            <a:r>
              <a:rPr lang="en-GB" sz="1400">
                <a:solidFill>
                  <a:schemeClr val="dk1"/>
                </a:solidFill>
              </a:rPr>
              <a:t> command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| CMD | shell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set may-call-functions on|off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&amp; 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eval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now will not call in the 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inferior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for string 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args.</a:t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Better backtraces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set print frame-arguments  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all | none | presence | scalars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set print frame-info	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auto | location | location-and-address | short-location | 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source-and-location | source-line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Output styling</a:t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set style enabled on|off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